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5" r:id="rId9"/>
    <p:sldId id="270" r:id="rId10"/>
    <p:sldId id="282" r:id="rId11"/>
    <p:sldId id="276" r:id="rId12"/>
    <p:sldId id="278" r:id="rId13"/>
    <p:sldId id="279" r:id="rId14"/>
    <p:sldId id="283" r:id="rId15"/>
    <p:sldId id="284" r:id="rId16"/>
    <p:sldId id="285" r:id="rId17"/>
    <p:sldId id="286" r:id="rId18"/>
    <p:sldId id="287" r:id="rId19"/>
    <p:sldId id="288"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18" d="100"/>
          <a:sy n="118" d="100"/>
        </p:scale>
        <p:origin x="-1434" y="-2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0AABC85-FFDF-4FF7-AA7F-232760F6AB15}" type="datetimeFigureOut">
              <a:rPr lang="en-US" smtClean="0"/>
              <a:pPr/>
              <a:t>22-Jul-22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02C5CF-A77C-4231-A0BF-A847C0EE2C7D}" type="slidenum">
              <a:rPr lang="en-US" smtClean="0"/>
              <a:pPr/>
              <a:t>‹#›</a:t>
            </a:fld>
            <a:endParaRPr lang="en-US"/>
          </a:p>
        </p:txBody>
      </p:sp>
    </p:spTree>
  </p:cSld>
  <p:clrMapOvr>
    <a:masterClrMapping/>
  </p:clrMapOvr>
  <p:transition advClick="0" advTm="30000">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AABC85-FFDF-4FF7-AA7F-232760F6AB15}" type="datetimeFigureOut">
              <a:rPr lang="en-US" smtClean="0"/>
              <a:pPr/>
              <a:t>22-Jul-22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02C5CF-A77C-4231-A0BF-A847C0EE2C7D}" type="slidenum">
              <a:rPr lang="en-US" smtClean="0"/>
              <a:pPr/>
              <a:t>‹#›</a:t>
            </a:fld>
            <a:endParaRPr lang="en-US"/>
          </a:p>
        </p:txBody>
      </p:sp>
    </p:spTree>
  </p:cSld>
  <p:clrMapOvr>
    <a:masterClrMapping/>
  </p:clrMapOvr>
  <p:transition advClick="0" advTm="30000">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F0AABC85-FFDF-4FF7-AA7F-232760F6AB15}" type="datetimeFigureOut">
              <a:rPr lang="en-US" smtClean="0"/>
              <a:pPr/>
              <a:t>22-Jul-22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02C5CF-A77C-4231-A0BF-A847C0EE2C7D}" type="slidenum">
              <a:rPr lang="en-US" smtClean="0"/>
              <a:pPr/>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advClick="0" advTm="30000">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AABC85-FFDF-4FF7-AA7F-232760F6AB15}" type="datetimeFigureOut">
              <a:rPr lang="en-US" smtClean="0"/>
              <a:pPr/>
              <a:t>22-Jul-22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02C5CF-A77C-4231-A0BF-A847C0EE2C7D}" type="slidenum">
              <a:rPr lang="en-US" smtClean="0"/>
              <a:pPr/>
              <a:t>‹#›</a:t>
            </a:fld>
            <a:endParaRPr lang="en-US"/>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transition advClick="0" advTm="30000">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AABC85-FFDF-4FF7-AA7F-232760F6AB15}" type="datetimeFigureOut">
              <a:rPr lang="en-US" smtClean="0"/>
              <a:pPr/>
              <a:t>22-Jul-22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02C5CF-A77C-4231-A0BF-A847C0EE2C7D}" type="slidenum">
              <a:rPr lang="en-US" smtClean="0"/>
              <a:pPr/>
              <a:t>‹#›</a:t>
            </a:fld>
            <a:endParaRPr lang="en-US"/>
          </a:p>
        </p:txBody>
      </p:sp>
    </p:spTree>
  </p:cSld>
  <p:clrMapOvr>
    <a:masterClrMapping/>
  </p:clrMapOvr>
  <p:transition advClick="0" advTm="30000">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F0AABC85-FFDF-4FF7-AA7F-232760F6AB15}" type="datetimeFigureOut">
              <a:rPr lang="en-US" smtClean="0"/>
              <a:pPr/>
              <a:t>22-Jul-22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02C5CF-A77C-4231-A0BF-A847C0EE2C7D}" type="slidenum">
              <a:rPr lang="en-US" smtClean="0"/>
              <a:pPr/>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advTm="30000">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AABC85-FFDF-4FF7-AA7F-232760F6AB15}" type="datetimeFigureOut">
              <a:rPr lang="en-US" smtClean="0"/>
              <a:pPr/>
              <a:t>22-Jul-22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02C5CF-A77C-4231-A0BF-A847C0EE2C7D}" type="slidenum">
              <a:rPr lang="en-US" smtClean="0"/>
              <a:pPr/>
              <a:t>‹#›</a:t>
            </a:fld>
            <a:endParaRPr lang="en-US"/>
          </a:p>
        </p:txBody>
      </p:sp>
    </p:spTree>
  </p:cSld>
  <p:clrMapOvr>
    <a:masterClrMapping/>
  </p:clrMapOvr>
  <p:transition advClick="0" advTm="30000">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AABC85-FFDF-4FF7-AA7F-232760F6AB15}" type="datetimeFigureOut">
              <a:rPr lang="en-US" smtClean="0"/>
              <a:pPr/>
              <a:t>22-Jul-22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02C5CF-A77C-4231-A0BF-A847C0EE2C7D}" type="slidenum">
              <a:rPr lang="en-US" smtClean="0"/>
              <a:pPr/>
              <a:t>‹#›</a:t>
            </a:fld>
            <a:endParaRPr lang="en-US"/>
          </a:p>
        </p:txBody>
      </p:sp>
    </p:spTree>
  </p:cSld>
  <p:clrMapOvr>
    <a:masterClrMapping/>
  </p:clrMapOvr>
  <p:transition advClick="0" advTm="30000">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F0AABC85-FFDF-4FF7-AA7F-232760F6AB15}" type="datetimeFigureOut">
              <a:rPr lang="en-US" smtClean="0"/>
              <a:pPr/>
              <a:t>22-Jul-22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02C5CF-A77C-4231-A0BF-A847C0EE2C7D}" type="slidenum">
              <a:rPr lang="en-US" smtClean="0"/>
              <a:pPr/>
              <a:t>‹#›</a:t>
            </a:fld>
            <a:endParaRPr lang="en-US"/>
          </a:p>
        </p:txBody>
      </p:sp>
    </p:spTree>
  </p:cSld>
  <p:clrMapOvr>
    <a:masterClrMapping/>
  </p:clrMapOvr>
  <p:transition advClick="0" advTm="30000">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F0AABC85-FFDF-4FF7-AA7F-232760F6AB15}" type="datetimeFigureOut">
              <a:rPr lang="en-US" smtClean="0"/>
              <a:pPr/>
              <a:t>22-Jul-22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02C5CF-A77C-4231-A0BF-A847C0EE2C7D}" type="slidenum">
              <a:rPr lang="en-US" smtClean="0"/>
              <a:pPr/>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advClick="0" advTm="30000">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AABC85-FFDF-4FF7-AA7F-232760F6AB15}" type="datetimeFigureOut">
              <a:rPr lang="en-US" smtClean="0"/>
              <a:pPr/>
              <a:t>22-Jul-22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02C5CF-A77C-4231-A0BF-A847C0EE2C7D}" type="slidenum">
              <a:rPr lang="en-US" smtClean="0"/>
              <a:pPr/>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cSld>
  <p:clrMapOvr>
    <a:masterClrMapping/>
  </p:clrMapOvr>
  <p:transition advClick="0" advTm="30000">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F0AABC85-FFDF-4FF7-AA7F-232760F6AB15}" type="datetimeFigureOut">
              <a:rPr lang="en-US" smtClean="0"/>
              <a:pPr/>
              <a:t>22-Jul-22</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2802C5CF-A77C-4231-A0BF-A847C0EE2C7D}" type="slidenum">
              <a:rPr lang="en-US" smtClean="0"/>
              <a:pPr/>
              <a:t>‹#›</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advClick="0" advTm="30000">
    <p:wipe dir="r"/>
  </p:transition>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27.pn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90600"/>
            <a:ext cx="7772400" cy="5334000"/>
          </a:xfrm>
        </p:spPr>
        <p:txBody>
          <a:bodyPr>
            <a:normAutofit fontScale="90000"/>
          </a:bodyPr>
          <a:lstStyle/>
          <a:p>
            <a:r>
              <a:rPr lang="en-US" sz="3600" b="1" dirty="0">
                <a:solidFill>
                  <a:srgbClr val="002060"/>
                </a:solidFill>
              </a:rPr>
              <a:t/>
            </a:r>
            <a:br>
              <a:rPr lang="en-US" sz="3600" b="1" dirty="0">
                <a:solidFill>
                  <a:srgbClr val="002060"/>
                </a:solidFill>
              </a:rPr>
            </a:br>
            <a:r>
              <a:rPr lang="en-US" sz="3600" b="1" dirty="0">
                <a:solidFill>
                  <a:srgbClr val="002060"/>
                </a:solidFill>
              </a:rPr>
              <a:t/>
            </a:r>
            <a:br>
              <a:rPr lang="en-US" sz="3600" b="1" dirty="0">
                <a:solidFill>
                  <a:srgbClr val="002060"/>
                </a:solidFill>
              </a:rPr>
            </a:br>
            <a:r>
              <a:rPr lang="en-US" sz="3600" b="1" dirty="0">
                <a:solidFill>
                  <a:srgbClr val="002060"/>
                </a:solidFill>
              </a:rPr>
              <a:t/>
            </a:r>
            <a:br>
              <a:rPr lang="en-US" sz="3600" b="1" dirty="0">
                <a:solidFill>
                  <a:srgbClr val="002060"/>
                </a:solidFill>
              </a:rPr>
            </a:br>
            <a:r>
              <a:rPr lang="en-US" sz="3600" b="1" dirty="0">
                <a:solidFill>
                  <a:srgbClr val="002060"/>
                </a:solidFill>
              </a:rPr>
              <a:t/>
            </a:r>
            <a:br>
              <a:rPr lang="en-US" sz="3600" b="1" dirty="0">
                <a:solidFill>
                  <a:srgbClr val="002060"/>
                </a:solidFill>
              </a:rPr>
            </a:br>
            <a:r>
              <a:rPr lang="vi-VN" sz="6000" b="1" dirty="0">
                <a:solidFill>
                  <a:schemeClr val="bg1"/>
                </a:solidFill>
              </a:rPr>
              <a:t>’’Da, poţi reuşi!’’</a:t>
            </a:r>
            <a:r>
              <a:rPr lang="en-US" sz="6000" b="1" dirty="0">
                <a:solidFill>
                  <a:srgbClr val="002060"/>
                </a:solidFill>
              </a:rPr>
              <a:t/>
            </a:r>
            <a:br>
              <a:rPr lang="en-US" sz="6000" b="1" dirty="0">
                <a:solidFill>
                  <a:srgbClr val="002060"/>
                </a:solidFill>
              </a:rPr>
            </a:br>
            <a:r>
              <a:rPr lang="en-US" sz="3600" b="1" dirty="0">
                <a:solidFill>
                  <a:srgbClr val="002060"/>
                </a:solidFill>
              </a:rPr>
              <a:t/>
            </a:r>
            <a:br>
              <a:rPr lang="en-US" sz="3600" b="1" dirty="0">
                <a:solidFill>
                  <a:srgbClr val="002060"/>
                </a:solidFill>
              </a:rPr>
            </a:br>
            <a:r>
              <a:rPr lang="vi-VN" sz="3600" b="1" dirty="0">
                <a:solidFill>
                  <a:srgbClr val="002060"/>
                </a:solidFill>
              </a:rPr>
              <a:t>Proiectul privind Învățământul Secundar </a:t>
            </a:r>
            <a:r>
              <a:rPr lang="vi-VN" sz="6000" b="1" dirty="0">
                <a:solidFill>
                  <a:schemeClr val="bg1"/>
                </a:solidFill>
              </a:rPr>
              <a:t>(Rose)</a:t>
            </a:r>
            <a:br>
              <a:rPr lang="vi-VN" sz="6000" b="1" dirty="0">
                <a:solidFill>
                  <a:schemeClr val="bg1"/>
                </a:solidFill>
              </a:rPr>
            </a:br>
            <a:r>
              <a:rPr lang="vi-VN" sz="3600" dirty="0">
                <a:solidFill>
                  <a:srgbClr val="002060"/>
                </a:solidFill>
              </a:rPr>
              <a:t>Schema de Granduri pentru Licee</a:t>
            </a:r>
            <a:r>
              <a:rPr lang="en-US" sz="3600" dirty="0">
                <a:solidFill>
                  <a:srgbClr val="002060"/>
                </a:solidFill>
              </a:rPr>
              <a:t/>
            </a:r>
            <a:br>
              <a:rPr lang="en-US" sz="3600" dirty="0">
                <a:solidFill>
                  <a:srgbClr val="002060"/>
                </a:solidFill>
              </a:rPr>
            </a:br>
            <a:r>
              <a:rPr lang="en-US" sz="3600" dirty="0">
                <a:solidFill>
                  <a:srgbClr val="002060"/>
                </a:solidFill>
              </a:rPr>
              <a:t/>
            </a:r>
            <a:br>
              <a:rPr lang="en-US" sz="3600" dirty="0">
                <a:solidFill>
                  <a:srgbClr val="002060"/>
                </a:solidFill>
              </a:rPr>
            </a:br>
            <a:r>
              <a:rPr lang="vi-VN" sz="3600" dirty="0">
                <a:solidFill>
                  <a:srgbClr val="002060"/>
                </a:solidFill>
              </a:rPr>
              <a:t/>
            </a:r>
            <a:br>
              <a:rPr lang="vi-VN" sz="3600" dirty="0">
                <a:solidFill>
                  <a:srgbClr val="002060"/>
                </a:solidFill>
              </a:rPr>
            </a:br>
            <a:r>
              <a:rPr lang="en-US" sz="3600" dirty="0" err="1">
                <a:solidFill>
                  <a:srgbClr val="002060"/>
                </a:solidFill>
              </a:rPr>
              <a:t>Valoare</a:t>
            </a:r>
            <a:r>
              <a:rPr lang="en-US" sz="3600" dirty="0">
                <a:solidFill>
                  <a:srgbClr val="002060"/>
                </a:solidFill>
              </a:rPr>
              <a:t> grant: 507 237 lei</a:t>
            </a:r>
            <a:br>
              <a:rPr lang="en-US" sz="3600" dirty="0">
                <a:solidFill>
                  <a:srgbClr val="002060"/>
                </a:solidFill>
              </a:rPr>
            </a:br>
            <a:r>
              <a:rPr lang="en-US" sz="3600" dirty="0">
                <a:solidFill>
                  <a:srgbClr val="002060"/>
                </a:solidFill>
              </a:rPr>
              <a:t/>
            </a:r>
            <a:br>
              <a:rPr lang="en-US" sz="3600" dirty="0">
                <a:solidFill>
                  <a:srgbClr val="002060"/>
                </a:solidFill>
              </a:rPr>
            </a:br>
            <a:r>
              <a:rPr lang="en-US" sz="3600" dirty="0" err="1">
                <a:solidFill>
                  <a:srgbClr val="002060"/>
                </a:solidFill>
              </a:rPr>
              <a:t>Perioada</a:t>
            </a:r>
            <a:r>
              <a:rPr lang="en-US" sz="3600" dirty="0">
                <a:solidFill>
                  <a:srgbClr val="002060"/>
                </a:solidFill>
              </a:rPr>
              <a:t>: 13 </a:t>
            </a:r>
            <a:r>
              <a:rPr lang="en-US" sz="3600" dirty="0" err="1">
                <a:solidFill>
                  <a:srgbClr val="002060"/>
                </a:solidFill>
              </a:rPr>
              <a:t>oct.</a:t>
            </a:r>
            <a:r>
              <a:rPr lang="en-US" sz="3600" dirty="0">
                <a:solidFill>
                  <a:srgbClr val="002060"/>
                </a:solidFill>
              </a:rPr>
              <a:t> 2020- 12 </a:t>
            </a:r>
            <a:r>
              <a:rPr lang="en-US" sz="3600" dirty="0" err="1">
                <a:solidFill>
                  <a:srgbClr val="002060"/>
                </a:solidFill>
              </a:rPr>
              <a:t>oct.</a:t>
            </a:r>
            <a:r>
              <a:rPr lang="en-US" sz="3600" dirty="0">
                <a:solidFill>
                  <a:srgbClr val="002060"/>
                </a:solidFill>
              </a:rPr>
              <a:t> 2022</a:t>
            </a:r>
            <a:endParaRPr lang="vi-VN" sz="3600" dirty="0">
              <a:solidFill>
                <a:srgbClr val="002060"/>
              </a:solidFill>
            </a:endParaRPr>
          </a:p>
        </p:txBody>
      </p:sp>
    </p:spTree>
    <p:extLst>
      <p:ext uri="{BB962C8B-B14F-4D97-AF65-F5344CB8AC3E}">
        <p14:creationId xmlns:p14="http://schemas.microsoft.com/office/powerpoint/2010/main" val="3763711521"/>
      </p:ext>
    </p:extLst>
  </p:cSld>
  <p:clrMapOvr>
    <a:masterClrMapping/>
  </p:clrMapOvr>
  <p:transition advClick="0" advTm="30000">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206" y="381000"/>
            <a:ext cx="4384143" cy="31603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7876" r="5390" b="25117"/>
          <a:stretch/>
        </p:blipFill>
        <p:spPr>
          <a:xfrm>
            <a:off x="4753556" y="381001"/>
            <a:ext cx="4286536" cy="31533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Content Placeholder 3"/>
          <p:cNvPicPr>
            <a:picLocks noChangeAspect="1"/>
          </p:cNvPicPr>
          <p:nvPr/>
        </p:nvPicPr>
        <p:blipFill rotWithShape="1">
          <a:blip r:embed="rId4" cstate="print">
            <a:extLst>
              <a:ext uri="{28A0092B-C50C-407E-A947-70E740481C1C}">
                <a14:useLocalDpi xmlns:a14="http://schemas.microsoft.com/office/drawing/2010/main" val="0"/>
              </a:ext>
            </a:extLst>
          </a:blip>
          <a:srcRect l="17857" t="4838" b="22660"/>
          <a:stretch/>
        </p:blipFill>
        <p:spPr>
          <a:xfrm>
            <a:off x="168856" y="3713018"/>
            <a:ext cx="4570845" cy="30257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08974" y="3626502"/>
            <a:ext cx="4244010" cy="31830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63857026"/>
      </p:ext>
    </p:extLst>
  </p:cSld>
  <p:clrMapOvr>
    <a:masterClrMapping/>
  </p:clrMapOvr>
  <p:transition advClick="0" advTm="30000">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7"/>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927" y="235526"/>
            <a:ext cx="4412673" cy="34191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Content Placeholder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572000" y="228600"/>
            <a:ext cx="4572000" cy="33779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Content Placeholder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27" y="3934691"/>
            <a:ext cx="4773824" cy="2743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Content Placeholder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09738" y="3927317"/>
            <a:ext cx="4081862" cy="27852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60383848"/>
      </p:ext>
    </p:extLst>
  </p:cSld>
  <p:clrMapOvr>
    <a:masterClrMapping/>
  </p:clrMapOvr>
  <p:transition advClick="0" advTm="30000">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11942" y="304800"/>
            <a:ext cx="8955858" cy="63379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87274747"/>
      </p:ext>
    </p:extLst>
  </p:cSld>
  <p:clrMapOvr>
    <a:masterClrMapping/>
  </p:clrMapOvr>
  <p:transition advClick="0" advTm="30000">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esktop\Poze rose\WhatsApp Image 2022-03-07 at 12.05.46 (1).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228600"/>
            <a:ext cx="4857750" cy="6477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User\Desktop\Poze rose\WhatsApp Image 2022-03-07 at 12.05.46 (2).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0150" y="254001"/>
            <a:ext cx="4133850" cy="6476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8224902"/>
      </p:ext>
    </p:extLst>
  </p:cSld>
  <p:clrMapOvr>
    <a:masterClrMapping/>
  </p:clrMapOvr>
  <p:transition advClick="0" advTm="30000">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25" y="0"/>
            <a:ext cx="6086476" cy="3421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557" t="4642" r="6571"/>
          <a:stretch/>
        </p:blipFill>
        <p:spPr bwMode="auto">
          <a:xfrm>
            <a:off x="2105025" y="2628900"/>
            <a:ext cx="7010400" cy="422910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059830"/>
      </p:ext>
    </p:extLst>
  </p:cSld>
  <p:clrMapOvr>
    <a:masterClrMapping/>
  </p:clrMapOvr>
  <p:transition advClick="0" advTm="30000">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4649" t="32383" r="47417" b="33353"/>
          <a:stretch/>
        </p:blipFill>
        <p:spPr bwMode="auto">
          <a:xfrm>
            <a:off x="3860580" y="0"/>
            <a:ext cx="5314951" cy="36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3087" r="3663"/>
          <a:stretch/>
        </p:blipFill>
        <p:spPr bwMode="auto">
          <a:xfrm>
            <a:off x="7883" y="0"/>
            <a:ext cx="5358305"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l="12680" t="-1156" r="19829" b="1156"/>
          <a:stretch/>
        </p:blipFill>
        <p:spPr bwMode="auto">
          <a:xfrm>
            <a:off x="5058759" y="3562350"/>
            <a:ext cx="4085241" cy="329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20135" y="5867400"/>
            <a:ext cx="3733800" cy="646331"/>
          </a:xfrm>
          <a:prstGeom prst="rect">
            <a:avLst/>
          </a:prstGeom>
          <a:noFill/>
        </p:spPr>
        <p:txBody>
          <a:bodyPr wrap="square" rtlCol="0">
            <a:spAutoFit/>
          </a:bodyPr>
          <a:lstStyle/>
          <a:p>
            <a:r>
              <a:rPr lang="en-US" sz="3600" b="1" dirty="0">
                <a:effectLst>
                  <a:outerShdw blurRad="38100" dist="38100" dir="2700000" algn="tl">
                    <a:srgbClr val="000000">
                      <a:alpha val="43137"/>
                    </a:srgbClr>
                  </a:outerShdw>
                </a:effectLst>
              </a:rPr>
              <a:t>DA, POTI REUŞI !</a:t>
            </a:r>
          </a:p>
        </p:txBody>
      </p:sp>
    </p:spTree>
    <p:extLst>
      <p:ext uri="{BB962C8B-B14F-4D97-AF65-F5344CB8AC3E}">
        <p14:creationId xmlns:p14="http://schemas.microsoft.com/office/powerpoint/2010/main" val="3031627064"/>
      </p:ext>
    </p:extLst>
  </p:cSld>
  <p:clrMapOvr>
    <a:masterClrMapping/>
  </p:clrMapOvr>
  <p:transition advClick="0" advTm="30000">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69" t="7724" r="17034"/>
          <a:stretch/>
        </p:blipFill>
        <p:spPr bwMode="auto">
          <a:xfrm>
            <a:off x="10509" y="1"/>
            <a:ext cx="913349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26191" r="8462" b="39745"/>
          <a:stretch/>
        </p:blipFill>
        <p:spPr bwMode="auto">
          <a:xfrm>
            <a:off x="13335000" y="5620407"/>
            <a:ext cx="5918463" cy="4092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24549" t="10427" r="16502" b="29147"/>
          <a:stretch/>
        </p:blipFill>
        <p:spPr bwMode="auto">
          <a:xfrm>
            <a:off x="14097000" y="-264581"/>
            <a:ext cx="6285272" cy="4832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2706730"/>
      </p:ext>
    </p:extLst>
  </p:cSld>
  <p:clrMapOvr>
    <a:masterClrMapping/>
  </p:clrMapOvr>
  <p:transition advClick="0" advTm="30000">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User1\Desktop\WhatsApp Image 2022-03-09 at 14.13.48.jpeg"/>
          <p:cNvPicPr>
            <a:picLocks noChangeAspect="1" noChangeArrowheads="1"/>
          </p:cNvPicPr>
          <p:nvPr/>
        </p:nvPicPr>
        <p:blipFill>
          <a:blip r:embed="rId2"/>
          <a:srcRect l="20687"/>
          <a:stretch>
            <a:fillRect/>
          </a:stretch>
        </p:blipFill>
        <p:spPr bwMode="auto">
          <a:xfrm>
            <a:off x="1" y="609600"/>
            <a:ext cx="9144000" cy="5791200"/>
          </a:xfrm>
          <a:prstGeom prst="rect">
            <a:avLst/>
          </a:prstGeom>
          <a:noFill/>
        </p:spPr>
      </p:pic>
    </p:spTree>
    <p:extLst>
      <p:ext uri="{BB962C8B-B14F-4D97-AF65-F5344CB8AC3E}">
        <p14:creationId xmlns:p14="http://schemas.microsoft.com/office/powerpoint/2010/main" val="1249169450"/>
      </p:ext>
    </p:extLst>
  </p:cSld>
  <p:clrMapOvr>
    <a:masterClrMapping/>
  </p:clrMapOvr>
  <p:transition advClick="0" advTm="30000">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1\Desktop\fe67ee0c-6f6d-43cb-9c71-dd0fda78f345.jpg"/>
          <p:cNvPicPr>
            <a:picLocks noChangeAspect="1" noChangeArrowheads="1"/>
          </p:cNvPicPr>
          <p:nvPr/>
        </p:nvPicPr>
        <p:blipFill>
          <a:blip r:embed="rId2"/>
          <a:srcRect t="6383"/>
          <a:stretch>
            <a:fillRect/>
          </a:stretch>
        </p:blipFill>
        <p:spPr bwMode="auto">
          <a:xfrm>
            <a:off x="228600" y="228600"/>
            <a:ext cx="5969000" cy="4191000"/>
          </a:xfrm>
          <a:prstGeom prst="rect">
            <a:avLst/>
          </a:prstGeom>
          <a:noFill/>
        </p:spPr>
      </p:pic>
      <p:sp>
        <p:nvSpPr>
          <p:cNvPr id="2052" name="AutoShape 4" descr="blob:https://web.whatsapp.com/da21e859-e57d-4433-805a-ccd8d21713c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5" name="AutoShape 7" descr="blob:https://web.whatsapp.com/833d53ad-2081-4716-b4c3-522c1accd28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056" name="Picture 8" descr="C:\Users\User1\Desktop\WhatsApp Image 2022-03-10 at 13.41.34.jpeg"/>
          <p:cNvPicPr>
            <a:picLocks noChangeAspect="1" noChangeArrowheads="1"/>
          </p:cNvPicPr>
          <p:nvPr/>
        </p:nvPicPr>
        <p:blipFill>
          <a:blip r:embed="rId3"/>
          <a:srcRect t="33333"/>
          <a:stretch>
            <a:fillRect/>
          </a:stretch>
        </p:blipFill>
        <p:spPr bwMode="auto">
          <a:xfrm>
            <a:off x="228600" y="3695700"/>
            <a:ext cx="5943600" cy="3162300"/>
          </a:xfrm>
          <a:prstGeom prst="rect">
            <a:avLst/>
          </a:prstGeom>
          <a:noFill/>
        </p:spPr>
      </p:pic>
      <p:sp>
        <p:nvSpPr>
          <p:cNvPr id="2058" name="AutoShape 10" descr="blob:https://web.whatsapp.com/524ecef9-b256-4699-a247-fc39571c6316"/>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059" name="Picture 11" descr="C:\Users\User1\Desktop\WhatsApp Image 2022-03-10 at 13.40.43.jpeg"/>
          <p:cNvPicPr>
            <a:picLocks noChangeAspect="1" noChangeArrowheads="1"/>
          </p:cNvPicPr>
          <p:nvPr/>
        </p:nvPicPr>
        <p:blipFill>
          <a:blip r:embed="rId4"/>
          <a:srcRect/>
          <a:stretch>
            <a:fillRect/>
          </a:stretch>
        </p:blipFill>
        <p:spPr bwMode="auto">
          <a:xfrm>
            <a:off x="5943600" y="228600"/>
            <a:ext cx="3200400" cy="6629400"/>
          </a:xfrm>
          <a:prstGeom prst="rect">
            <a:avLst/>
          </a:prstGeom>
          <a:noFill/>
        </p:spPr>
      </p:pic>
    </p:spTree>
  </p:cSld>
  <p:clrMapOvr>
    <a:masterClrMapping/>
  </p:clrMapOvr>
  <p:transition advClick="0" advTm="30000">
    <p:plus/>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C:\Users\User1\Desktop\WhatsApp Image 2022-03-10 at 13.41.35.jpeg"/>
          <p:cNvPicPr>
            <a:picLocks noChangeAspect="1" noChangeArrowheads="1"/>
          </p:cNvPicPr>
          <p:nvPr/>
        </p:nvPicPr>
        <p:blipFill>
          <a:blip r:embed="rId2"/>
          <a:srcRect/>
          <a:stretch>
            <a:fillRect/>
          </a:stretch>
        </p:blipFill>
        <p:spPr bwMode="auto">
          <a:xfrm>
            <a:off x="4000500" y="0"/>
            <a:ext cx="5143500" cy="6858000"/>
          </a:xfrm>
          <a:prstGeom prst="rect">
            <a:avLst/>
          </a:prstGeom>
          <a:noFill/>
        </p:spPr>
      </p:pic>
      <p:pic>
        <p:nvPicPr>
          <p:cNvPr id="31746" name="Picture 2" descr="C:\Users\User1\Desktop\WhatsApp Image 2022-03-10 at 13.41.35 (1).jpeg"/>
          <p:cNvPicPr>
            <a:picLocks noChangeAspect="1" noChangeArrowheads="1"/>
          </p:cNvPicPr>
          <p:nvPr/>
        </p:nvPicPr>
        <p:blipFill>
          <a:blip r:embed="rId3"/>
          <a:srcRect r="12157"/>
          <a:stretch>
            <a:fillRect/>
          </a:stretch>
        </p:blipFill>
        <p:spPr bwMode="auto">
          <a:xfrm>
            <a:off x="0" y="0"/>
            <a:ext cx="4267200" cy="6858000"/>
          </a:xfrm>
          <a:prstGeom prst="rect">
            <a:avLst/>
          </a:prstGeom>
          <a:noFill/>
        </p:spPr>
      </p:pic>
    </p:spTree>
  </p:cSld>
  <p:clrMapOvr>
    <a:masterClrMapping/>
  </p:clrMapOvr>
  <p:transition advClick="0" advTm="30000">
    <p:split orient="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2590800"/>
            <a:ext cx="8763000" cy="3450696"/>
          </a:xfrm>
        </p:spPr>
        <p:txBody>
          <a:bodyPr/>
          <a:lstStyle/>
          <a:p>
            <a:pPr algn="ctr"/>
            <a:endParaRPr lang="en-US" b="1" i="1" dirty="0"/>
          </a:p>
          <a:p>
            <a:pPr marL="0" indent="0" algn="ctr">
              <a:buNone/>
            </a:pPr>
            <a:r>
              <a:rPr lang="vi-VN" sz="3200" b="1" i="1" dirty="0"/>
              <a:t>Crește motivația elevilor pentru învățare și formare profesională și personală pentru a absolvi ciclul superior al liceului și </a:t>
            </a:r>
            <a:r>
              <a:rPr lang="vi-VN" sz="3200" b="1" i="1" u="sng" dirty="0"/>
              <a:t>a promova </a:t>
            </a:r>
            <a:r>
              <a:rPr lang="vi-VN" sz="3200" b="1" i="1" dirty="0"/>
              <a:t>examenul de BACALAUREAT. </a:t>
            </a:r>
            <a:r>
              <a:rPr lang="vi-VN" dirty="0"/>
              <a:t>	</a:t>
            </a:r>
          </a:p>
          <a:p>
            <a:pPr algn="ctr"/>
            <a:endParaRPr lang="en-US" dirty="0"/>
          </a:p>
        </p:txBody>
      </p:sp>
      <p:sp>
        <p:nvSpPr>
          <p:cNvPr id="3" name="Title 2"/>
          <p:cNvSpPr>
            <a:spLocks noGrp="1"/>
          </p:cNvSpPr>
          <p:nvPr>
            <p:ph type="title"/>
          </p:nvPr>
        </p:nvSpPr>
        <p:spPr>
          <a:xfrm>
            <a:off x="457200" y="381000"/>
            <a:ext cx="8229600" cy="1210056"/>
          </a:xfrm>
        </p:spPr>
        <p:txBody>
          <a:bodyPr>
            <a:noAutofit/>
          </a:bodyPr>
          <a:lstStyle/>
          <a:p>
            <a:r>
              <a:rPr lang="en-US" sz="3600" b="1" i="1" dirty="0"/>
              <a:t/>
            </a:r>
            <a:br>
              <a:rPr lang="en-US" sz="3600" b="1" i="1" dirty="0"/>
            </a:br>
            <a:r>
              <a:rPr lang="en-US" sz="4800" b="1" i="1" dirty="0" err="1"/>
              <a:t>Ce</a:t>
            </a:r>
            <a:r>
              <a:rPr lang="en-US" sz="4800" b="1" i="1" dirty="0"/>
              <a:t> face ROSE </a:t>
            </a:r>
            <a:r>
              <a:rPr lang="en-US" sz="4800" b="1" i="1" dirty="0" err="1"/>
              <a:t>pentru</a:t>
            </a:r>
            <a:r>
              <a:rPr lang="en-US" sz="4800" b="1" i="1" dirty="0"/>
              <a:t> </a:t>
            </a:r>
            <a:r>
              <a:rPr lang="en-US" sz="4800" b="1" i="1" dirty="0" err="1"/>
              <a:t>elevi</a:t>
            </a:r>
            <a:r>
              <a:rPr lang="vi-VN" sz="4800" b="1" dirty="0"/>
              <a:t>:</a:t>
            </a:r>
            <a:r>
              <a:rPr lang="vi-VN" sz="4800" b="1" i="1" dirty="0"/>
              <a:t> </a:t>
            </a:r>
            <a:r>
              <a:rPr lang="en-US" sz="4800" b="1" i="1" dirty="0"/>
              <a:t/>
            </a:r>
            <a:br>
              <a:rPr lang="en-US" sz="4800" b="1" i="1" dirty="0"/>
            </a:br>
            <a:endParaRPr lang="en-US" sz="4800" dirty="0"/>
          </a:p>
        </p:txBody>
      </p:sp>
    </p:spTree>
    <p:extLst>
      <p:ext uri="{BB962C8B-B14F-4D97-AF65-F5344CB8AC3E}">
        <p14:creationId xmlns:p14="http://schemas.microsoft.com/office/powerpoint/2010/main" val="2692855175"/>
      </p:ext>
    </p:extLst>
  </p:cSld>
  <p:clrMapOvr>
    <a:masterClrMapping/>
  </p:clrMapOvr>
  <p:transition advClick="0" advTm="30000">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1905000"/>
            <a:ext cx="7408333" cy="4221163"/>
          </a:xfrm>
        </p:spPr>
        <p:txBody>
          <a:bodyPr>
            <a:normAutofit fontScale="77500" lnSpcReduction="20000"/>
          </a:bodyPr>
          <a:lstStyle/>
          <a:p>
            <a:r>
              <a:rPr lang="vi-VN" dirty="0"/>
              <a:t>1. Creșterea ratei de promovare a examenului de bacalaureat cu 3% prin implicarea a 140 de elevi ai Liceului Tehnologic Meserii şi Servicii în activități pedagogice și de sprijin pentru acces la un nivel superior de învățământ (postliceal și universitar) și o mai bună inserție pe piața muncii până la finalizarea proiectului. </a:t>
            </a:r>
            <a:endParaRPr lang="en-US" dirty="0"/>
          </a:p>
          <a:p>
            <a:endParaRPr lang="vi-VN" dirty="0"/>
          </a:p>
          <a:p>
            <a:r>
              <a:rPr lang="vi-VN" dirty="0"/>
              <a:t>2. Reducerea ratei de abandon școlar cu 0,25% pe an până la sfârșitul anului școlar 2021-2022 (termenul de încheiere al proiectului) prin activități motivaționale, de dezvoltare personală și consiliere profesională, desfășurate cu 60 de elevi ai Liceului Tehnologic Meserii şi Servicii pe parcursul fiecărui an de proiect. </a:t>
            </a:r>
            <a:endParaRPr lang="en-US" dirty="0"/>
          </a:p>
          <a:p>
            <a:endParaRPr lang="vi-VN" dirty="0"/>
          </a:p>
          <a:p>
            <a:r>
              <a:rPr lang="vi-VN" dirty="0"/>
              <a:t>3. Creșterea ratei de absolvire cu 2% prin derularea de activităţi extracurriculare cu 140 de elevi ai Liceului Tehnologic Meserii şi Servicii pe parcursul implementării proiectului. </a:t>
            </a:r>
          </a:p>
          <a:p>
            <a:pPr marL="0" indent="0">
              <a:buNone/>
            </a:pPr>
            <a:r>
              <a:rPr lang="en-US" dirty="0"/>
              <a:t>	</a:t>
            </a:r>
          </a:p>
          <a:p>
            <a:endParaRPr lang="en-US" dirty="0"/>
          </a:p>
        </p:txBody>
      </p:sp>
      <p:sp>
        <p:nvSpPr>
          <p:cNvPr id="3" name="Title 2"/>
          <p:cNvSpPr>
            <a:spLocks noGrp="1"/>
          </p:cNvSpPr>
          <p:nvPr>
            <p:ph type="title"/>
          </p:nvPr>
        </p:nvSpPr>
        <p:spPr/>
        <p:txBody>
          <a:bodyPr/>
          <a:lstStyle/>
          <a:p>
            <a:pPr marL="0" indent="0"/>
            <a:r>
              <a:rPr lang="en-US" b="1" i="1" dirty="0" err="1"/>
              <a:t>Obiective</a:t>
            </a:r>
            <a:r>
              <a:rPr lang="en-US" b="1" i="1" dirty="0"/>
              <a:t> </a:t>
            </a:r>
            <a:r>
              <a:rPr lang="en-US" b="1" i="1" dirty="0" err="1"/>
              <a:t>specifice</a:t>
            </a:r>
            <a:r>
              <a:rPr lang="en-US" b="1" i="1" dirty="0"/>
              <a:t> finale</a:t>
            </a:r>
          </a:p>
        </p:txBody>
      </p:sp>
    </p:spTree>
    <p:extLst>
      <p:ext uri="{BB962C8B-B14F-4D97-AF65-F5344CB8AC3E}">
        <p14:creationId xmlns:p14="http://schemas.microsoft.com/office/powerpoint/2010/main" val="3174307933"/>
      </p:ext>
    </p:extLst>
  </p:cSld>
  <p:clrMapOvr>
    <a:masterClrMapping/>
  </p:clrMapOvr>
  <p:transition advClick="0" advTm="30000">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752600"/>
            <a:ext cx="7408333" cy="3450696"/>
          </a:xfrm>
        </p:spPr>
        <p:txBody>
          <a:bodyPr>
            <a:normAutofit fontScale="85000" lnSpcReduction="20000"/>
          </a:bodyPr>
          <a:lstStyle/>
          <a:p>
            <a:r>
              <a:rPr lang="vi-VN" dirty="0"/>
              <a:t>În total în cei 3 ani de derulare ai proiectului, vor fi implicați 140 de elevi, unii dintre ei beneficiind de activitățile cuprinse în 2 ani de implementare ai proiectului. În fiecare an de proiect vor fi incluși 60 de elevi asfel: </a:t>
            </a:r>
            <a:endParaRPr lang="en-US" dirty="0"/>
          </a:p>
          <a:p>
            <a:endParaRPr lang="vi-VN" dirty="0"/>
          </a:p>
          <a:p>
            <a:r>
              <a:rPr lang="en-US" b="1" dirty="0"/>
              <a:t>➢ 40 </a:t>
            </a:r>
            <a:r>
              <a:rPr lang="en-US" b="1" dirty="0" err="1"/>
              <a:t>elevi</a:t>
            </a:r>
            <a:r>
              <a:rPr lang="en-US" b="1" dirty="0"/>
              <a:t> de la </a:t>
            </a:r>
            <a:r>
              <a:rPr lang="en-US" b="1" dirty="0" err="1"/>
              <a:t>clasa</a:t>
            </a:r>
            <a:r>
              <a:rPr lang="en-US" b="1" dirty="0"/>
              <a:t> a XII </a:t>
            </a:r>
          </a:p>
          <a:p>
            <a:r>
              <a:rPr lang="en-US" b="1" dirty="0"/>
              <a:t>➢ 20 </a:t>
            </a:r>
            <a:r>
              <a:rPr lang="en-US" b="1" dirty="0" err="1"/>
              <a:t>elevi</a:t>
            </a:r>
            <a:r>
              <a:rPr lang="en-US" b="1" dirty="0"/>
              <a:t> de la </a:t>
            </a:r>
            <a:r>
              <a:rPr lang="en-US" b="1" dirty="0" err="1"/>
              <a:t>clasa</a:t>
            </a:r>
            <a:r>
              <a:rPr lang="en-US" b="1" dirty="0"/>
              <a:t> a XI-a </a:t>
            </a:r>
          </a:p>
          <a:p>
            <a:endParaRPr lang="en-US" dirty="0"/>
          </a:p>
          <a:p>
            <a:r>
              <a:rPr lang="vi-VN" dirty="0"/>
              <a:t>Se estimează că din totalul de 60 de elevi, 55 aparțin grupurilor dezavantajate, deoarece în școala noastră procentul elevilor care aparțin acestor categorii este foarte ridicat. 	</a:t>
            </a:r>
          </a:p>
          <a:p>
            <a:endParaRPr lang="en-US" dirty="0"/>
          </a:p>
        </p:txBody>
      </p:sp>
      <p:sp>
        <p:nvSpPr>
          <p:cNvPr id="3" name="Title 2"/>
          <p:cNvSpPr>
            <a:spLocks noGrp="1"/>
          </p:cNvSpPr>
          <p:nvPr>
            <p:ph type="title"/>
          </p:nvPr>
        </p:nvSpPr>
        <p:spPr/>
        <p:txBody>
          <a:bodyPr/>
          <a:lstStyle/>
          <a:p>
            <a:r>
              <a:rPr lang="en-US" b="1" dirty="0" err="1"/>
              <a:t>Beneficiari</a:t>
            </a:r>
            <a:r>
              <a:rPr lang="en-US" b="1" dirty="0"/>
              <a:t> </a:t>
            </a:r>
            <a:r>
              <a:rPr lang="en-US" b="1" dirty="0" err="1"/>
              <a:t>direcți</a:t>
            </a:r>
            <a:r>
              <a:rPr lang="en-US" b="1" dirty="0"/>
              <a:t> </a:t>
            </a:r>
            <a:r>
              <a:rPr lang="en-US" b="1" dirty="0" err="1"/>
              <a:t>ai</a:t>
            </a:r>
            <a:r>
              <a:rPr lang="en-US" b="1" dirty="0"/>
              <a:t> </a:t>
            </a:r>
            <a:r>
              <a:rPr lang="en-US" b="1" dirty="0" err="1"/>
              <a:t>proiectului</a:t>
            </a:r>
            <a:endParaRPr lang="en-US" dirty="0"/>
          </a:p>
        </p:txBody>
      </p:sp>
    </p:spTree>
    <p:extLst>
      <p:ext uri="{BB962C8B-B14F-4D97-AF65-F5344CB8AC3E}">
        <p14:creationId xmlns:p14="http://schemas.microsoft.com/office/powerpoint/2010/main" val="1901438013"/>
      </p:ext>
    </p:extLst>
  </p:cSld>
  <p:clrMapOvr>
    <a:masterClrMapping/>
  </p:clrMapOvr>
  <p:transition advClick="0" advTm="30000">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1828800"/>
            <a:ext cx="7408333" cy="3450696"/>
          </a:xfrm>
        </p:spPr>
        <p:txBody>
          <a:bodyPr>
            <a:normAutofit lnSpcReduction="10000"/>
          </a:bodyPr>
          <a:lstStyle/>
          <a:p>
            <a:r>
              <a:rPr lang="pt-BR" b="1" i="1" dirty="0">
                <a:latin typeface="Tahoma" pitchFamily="34" charset="0"/>
                <a:ea typeface="Tahoma" pitchFamily="34" charset="0"/>
                <a:cs typeface="Tahoma" pitchFamily="34" charset="0"/>
              </a:rPr>
              <a:t>I.1. ,,Bacalaureatul - o țintă mai usor de atins’’ </a:t>
            </a:r>
            <a:r>
              <a:rPr lang="pt-BR" dirty="0"/>
              <a:t>– </a:t>
            </a:r>
            <a:r>
              <a:rPr lang="en-US" dirty="0">
                <a:latin typeface="Tahoma" pitchFamily="34" charset="0"/>
                <a:ea typeface="Tahoma" pitchFamily="34" charset="0"/>
                <a:cs typeface="Tahoma" pitchFamily="34" charset="0"/>
              </a:rPr>
              <a:t>a</a:t>
            </a:r>
            <a:r>
              <a:rPr lang="vi-VN" dirty="0">
                <a:latin typeface="Tahoma" pitchFamily="34" charset="0"/>
                <a:ea typeface="Tahoma" pitchFamily="34" charset="0"/>
                <a:cs typeface="Tahoma" pitchFamily="34" charset="0"/>
              </a:rPr>
              <a:t>ctivitate</a:t>
            </a:r>
            <a:r>
              <a:rPr lang="en-US" dirty="0">
                <a:latin typeface="Tahoma" pitchFamily="34" charset="0"/>
                <a:ea typeface="Tahoma" pitchFamily="34" charset="0"/>
                <a:cs typeface="Tahoma" pitchFamily="34" charset="0"/>
              </a:rPr>
              <a:t> </a:t>
            </a:r>
            <a:r>
              <a:rPr lang="en-US" dirty="0" err="1">
                <a:latin typeface="Tahoma" pitchFamily="34" charset="0"/>
                <a:ea typeface="Tahoma" pitchFamily="34" charset="0"/>
                <a:cs typeface="Tahoma" pitchFamily="34" charset="0"/>
              </a:rPr>
              <a:t>ce</a:t>
            </a:r>
            <a:r>
              <a:rPr lang="vi-VN" dirty="0">
                <a:latin typeface="Tahoma" pitchFamily="34" charset="0"/>
                <a:ea typeface="Tahoma" pitchFamily="34" charset="0"/>
                <a:cs typeface="Tahoma" pitchFamily="34" charset="0"/>
              </a:rPr>
              <a:t> </a:t>
            </a:r>
            <a:r>
              <a:rPr lang="vi-VN" dirty="0"/>
              <a:t>are ca obiectiv principal desfaşurarea de </a:t>
            </a:r>
            <a:r>
              <a:rPr lang="vi-VN" u="sng" dirty="0"/>
              <a:t>ore de pregătire suplimentară </a:t>
            </a:r>
            <a:r>
              <a:rPr lang="vi-VN" dirty="0"/>
              <a:t>pentru examenului de BACALAUREAT 	</a:t>
            </a:r>
            <a:endParaRPr lang="en-US" dirty="0"/>
          </a:p>
          <a:p>
            <a:endParaRPr lang="vi-VN" dirty="0"/>
          </a:p>
          <a:p>
            <a:r>
              <a:rPr lang="vi-VN" b="1" i="1" dirty="0"/>
              <a:t>I.2. ,,Cine sunt eu și ce pot să fac’’ </a:t>
            </a:r>
            <a:r>
              <a:rPr lang="vi-VN" dirty="0"/>
              <a:t>- consiliere personală și orientare în carieră, dezvoltarea de abilități socio-emoționale, educație incluzivă și mediere 	</a:t>
            </a:r>
          </a:p>
          <a:p>
            <a:endParaRPr lang="en-US" dirty="0"/>
          </a:p>
        </p:txBody>
      </p:sp>
      <p:sp>
        <p:nvSpPr>
          <p:cNvPr id="3" name="Title 2"/>
          <p:cNvSpPr>
            <a:spLocks noGrp="1"/>
          </p:cNvSpPr>
          <p:nvPr>
            <p:ph type="title"/>
          </p:nvPr>
        </p:nvSpPr>
        <p:spPr/>
        <p:txBody>
          <a:bodyPr>
            <a:normAutofit fontScale="90000"/>
          </a:bodyPr>
          <a:lstStyle/>
          <a:p>
            <a:r>
              <a:rPr lang="en-US" sz="3100" b="1" dirty="0"/>
              <a:t/>
            </a:r>
            <a:br>
              <a:rPr lang="en-US" sz="3100" b="1" dirty="0"/>
            </a:br>
            <a:r>
              <a:rPr lang="en-US" sz="3100" b="1" dirty="0"/>
              <a:t>I. ACTIVITĂȚI PEDAGOGICE ȘI DE SPRIJIN-ACTIVITĂȚI DE REMEDIERE ȘI CONSILIERE </a:t>
            </a:r>
            <a:r>
              <a:rPr lang="en-US" dirty="0"/>
              <a:t/>
            </a:r>
            <a:br>
              <a:rPr lang="en-US" dirty="0"/>
            </a:br>
            <a:endParaRPr lang="en-US" dirty="0"/>
          </a:p>
        </p:txBody>
      </p:sp>
    </p:spTree>
    <p:extLst>
      <p:ext uri="{BB962C8B-B14F-4D97-AF65-F5344CB8AC3E}">
        <p14:creationId xmlns:p14="http://schemas.microsoft.com/office/powerpoint/2010/main" val="3527835748"/>
      </p:ext>
    </p:extLst>
  </p:cSld>
  <p:clrMapOvr>
    <a:masterClrMapping/>
  </p:clrMapOvr>
  <p:transition advClick="0" advTm="30000">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2209800"/>
            <a:ext cx="8382000" cy="3450696"/>
          </a:xfrm>
        </p:spPr>
        <p:txBody>
          <a:bodyPr/>
          <a:lstStyle/>
          <a:p>
            <a:r>
              <a:rPr lang="vi-VN" b="1" dirty="0"/>
              <a:t>II.1. ,,Clubul de arte’’ (dans, muzică, desen, lucru manual și artă fotografică) </a:t>
            </a:r>
            <a:r>
              <a:rPr lang="vi-VN" dirty="0"/>
              <a:t>	</a:t>
            </a:r>
            <a:endParaRPr lang="en-US" dirty="0"/>
          </a:p>
          <a:p>
            <a:endParaRPr lang="vi-VN" dirty="0"/>
          </a:p>
          <a:p>
            <a:r>
              <a:rPr lang="en-US" b="1" i="1" dirty="0"/>
              <a:t>II.2. ,,</a:t>
            </a:r>
            <a:r>
              <a:rPr lang="en-US" b="1" i="1" dirty="0" err="1"/>
              <a:t>Clubul</a:t>
            </a:r>
            <a:r>
              <a:rPr lang="en-US" b="1" i="1" dirty="0"/>
              <a:t> </a:t>
            </a:r>
            <a:r>
              <a:rPr lang="en-US" b="1" i="1" dirty="0" err="1"/>
              <a:t>meseriaşilor</a:t>
            </a:r>
            <a:r>
              <a:rPr lang="en-US" b="1" i="1" dirty="0"/>
              <a:t>’’- </a:t>
            </a:r>
            <a:r>
              <a:rPr lang="en-US" b="1" i="1" dirty="0" err="1"/>
              <a:t>firme</a:t>
            </a:r>
            <a:r>
              <a:rPr lang="en-US" b="1" i="1" dirty="0"/>
              <a:t> de </a:t>
            </a:r>
            <a:r>
              <a:rPr lang="en-US" b="1" i="1" dirty="0" err="1"/>
              <a:t>exercițiu</a:t>
            </a:r>
            <a:r>
              <a:rPr lang="en-US" b="1" i="1" dirty="0"/>
              <a:t>/TIC, </a:t>
            </a:r>
            <a:r>
              <a:rPr lang="en-US" b="1" i="1" dirty="0" err="1"/>
              <a:t>concursuri</a:t>
            </a:r>
            <a:r>
              <a:rPr lang="en-US" b="1" i="1" dirty="0"/>
              <a:t> de </a:t>
            </a:r>
            <a:r>
              <a:rPr lang="en-US" b="1" i="1" dirty="0" err="1"/>
              <a:t>specialitate</a:t>
            </a:r>
            <a:r>
              <a:rPr lang="en-US" b="1" i="1" dirty="0"/>
              <a:t> </a:t>
            </a:r>
            <a:r>
              <a:rPr lang="en-US" dirty="0"/>
              <a:t>	</a:t>
            </a:r>
          </a:p>
          <a:p>
            <a:endParaRPr lang="en-US" dirty="0"/>
          </a:p>
          <a:p>
            <a:r>
              <a:rPr lang="en-US" b="1" i="1" dirty="0"/>
              <a:t>II.3. </a:t>
            </a:r>
            <a:r>
              <a:rPr lang="en-US" b="1" i="1" dirty="0" err="1"/>
              <a:t>Excursii</a:t>
            </a:r>
            <a:r>
              <a:rPr lang="en-US" b="1" i="1" dirty="0"/>
              <a:t> </a:t>
            </a:r>
            <a:r>
              <a:rPr lang="en-US" b="1" i="1" dirty="0" err="1"/>
              <a:t>și</a:t>
            </a:r>
            <a:r>
              <a:rPr lang="en-US" b="1" i="1" dirty="0"/>
              <a:t> </a:t>
            </a:r>
            <a:r>
              <a:rPr lang="en-US" b="1" i="1" dirty="0" err="1"/>
              <a:t>vizite</a:t>
            </a:r>
            <a:r>
              <a:rPr lang="en-US" b="1" i="1" dirty="0"/>
              <a:t> de </a:t>
            </a:r>
            <a:r>
              <a:rPr lang="en-US" b="1" i="1" dirty="0" err="1"/>
              <a:t>informare</a:t>
            </a:r>
            <a:r>
              <a:rPr lang="en-US" b="1" i="1" dirty="0"/>
              <a:t> </a:t>
            </a:r>
            <a:r>
              <a:rPr lang="en-US" b="1" i="1" dirty="0" err="1"/>
              <a:t>și</a:t>
            </a:r>
            <a:r>
              <a:rPr lang="en-US" b="1" i="1" dirty="0"/>
              <a:t> </a:t>
            </a:r>
            <a:r>
              <a:rPr lang="en-US" b="1" i="1" dirty="0" err="1"/>
              <a:t>documentare</a:t>
            </a:r>
            <a:r>
              <a:rPr lang="en-US" b="1" i="1" dirty="0"/>
              <a:t> </a:t>
            </a:r>
            <a:r>
              <a:rPr lang="en-US" dirty="0"/>
              <a:t>	</a:t>
            </a:r>
          </a:p>
          <a:p>
            <a:endParaRPr lang="en-US" dirty="0"/>
          </a:p>
        </p:txBody>
      </p:sp>
      <p:sp>
        <p:nvSpPr>
          <p:cNvPr id="3" name="Title 2"/>
          <p:cNvSpPr>
            <a:spLocks noGrp="1"/>
          </p:cNvSpPr>
          <p:nvPr>
            <p:ph type="title"/>
          </p:nvPr>
        </p:nvSpPr>
        <p:spPr/>
        <p:txBody>
          <a:bodyPr>
            <a:normAutofit fontScale="90000"/>
          </a:bodyPr>
          <a:lstStyle/>
          <a:p>
            <a:r>
              <a:rPr lang="en-US" sz="4000" b="1" dirty="0"/>
              <a:t/>
            </a:r>
            <a:br>
              <a:rPr lang="en-US" sz="4000" b="1" dirty="0"/>
            </a:br>
            <a:r>
              <a:rPr lang="en-US" sz="4000" b="1" dirty="0"/>
              <a:t>II. ACTIVITĂȚI EXTRACURRICULARE </a:t>
            </a:r>
            <a:r>
              <a:rPr lang="en-US" dirty="0"/>
              <a:t/>
            </a:r>
            <a:br>
              <a:rPr lang="en-US" dirty="0"/>
            </a:br>
            <a:endParaRPr lang="en-US" dirty="0"/>
          </a:p>
        </p:txBody>
      </p:sp>
    </p:spTree>
    <p:extLst>
      <p:ext uri="{BB962C8B-B14F-4D97-AF65-F5344CB8AC3E}">
        <p14:creationId xmlns:p14="http://schemas.microsoft.com/office/powerpoint/2010/main" val="2889675689"/>
      </p:ext>
    </p:extLst>
  </p:cSld>
  <p:clrMapOvr>
    <a:masterClrMapping/>
  </p:clrMapOvr>
  <p:transition advClick="0" advTm="30000">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2675467"/>
            <a:ext cx="8381999" cy="3450696"/>
          </a:xfrm>
        </p:spPr>
        <p:txBody>
          <a:bodyPr>
            <a:normAutofit fontScale="92500"/>
          </a:bodyPr>
          <a:lstStyle/>
          <a:p>
            <a:r>
              <a:rPr lang="vi-VN" dirty="0"/>
              <a:t>1. Dotarea a 2 săli de clasă, fiecare cu: 11 laptopuri, 1 tablă interactivă, 1 video proiector, 1 multifuncțională și mobilier pentru depozitarea echipamentelor electronice achizitionate. </a:t>
            </a:r>
            <a:endParaRPr lang="en-US" dirty="0"/>
          </a:p>
          <a:p>
            <a:endParaRPr lang="vi-VN" dirty="0"/>
          </a:p>
          <a:p>
            <a:r>
              <a:rPr lang="vi-VN" dirty="0"/>
              <a:t>2. Dotarea unei săli de clasă cu: 11 laptopuri, 1 tabla interactivă,1 sistem audio, 1 videoproiector, 1 multifuncțională, 1 aparat foto/video și mobilier pentru depozitarea echipamentelor electronice achizitionate. 	</a:t>
            </a:r>
          </a:p>
          <a:p>
            <a:endParaRPr lang="en-US" dirty="0"/>
          </a:p>
        </p:txBody>
      </p:sp>
      <p:sp>
        <p:nvSpPr>
          <p:cNvPr id="3" name="Title 2"/>
          <p:cNvSpPr>
            <a:spLocks noGrp="1"/>
          </p:cNvSpPr>
          <p:nvPr>
            <p:ph type="title"/>
          </p:nvPr>
        </p:nvSpPr>
        <p:spPr/>
        <p:txBody>
          <a:bodyPr>
            <a:normAutofit fontScale="90000"/>
          </a:bodyPr>
          <a:lstStyle/>
          <a:p>
            <a:r>
              <a:rPr lang="en-US" sz="4000" dirty="0"/>
              <a:t/>
            </a:r>
            <a:br>
              <a:rPr lang="en-US" sz="4000" dirty="0"/>
            </a:br>
            <a:r>
              <a:rPr lang="en-US" sz="4000" dirty="0"/>
              <a:t>III. ACTIVITĂȚI DE DOTARE </a:t>
            </a:r>
            <a:r>
              <a:rPr lang="en-US" dirty="0"/>
              <a:t>	</a:t>
            </a:r>
            <a:br>
              <a:rPr lang="en-US" dirty="0"/>
            </a:br>
            <a:endParaRPr lang="en-US" dirty="0"/>
          </a:p>
        </p:txBody>
      </p:sp>
    </p:spTree>
    <p:extLst>
      <p:ext uri="{BB962C8B-B14F-4D97-AF65-F5344CB8AC3E}">
        <p14:creationId xmlns:p14="http://schemas.microsoft.com/office/powerpoint/2010/main" val="2470335456"/>
      </p:ext>
    </p:extLst>
  </p:cSld>
  <p:clrMapOvr>
    <a:masterClrMapping/>
  </p:clrMapOvr>
  <p:transition advClick="0" advTm="30000">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41982" y="3433907"/>
            <a:ext cx="4409017" cy="33067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182" y="3454689"/>
            <a:ext cx="4368800" cy="3276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2" descr="C:\Users\User\Desktop\Poze rose\WhatsApp Image 2022-03-07 at 12.07.13.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781" y="117763"/>
            <a:ext cx="4449233" cy="3336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7"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1982" y="117764"/>
            <a:ext cx="4449233" cy="3336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70949933"/>
      </p:ext>
    </p:extLst>
  </p:cSld>
  <p:clrMapOvr>
    <a:masterClrMapping/>
  </p:clrMapOvr>
  <p:transition advClick="0" advTm="30000">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00600" y="407742"/>
            <a:ext cx="4343400" cy="26209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52400" y="407742"/>
            <a:ext cx="4637112" cy="62493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0264" y="3103418"/>
            <a:ext cx="4400664" cy="3733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74537270"/>
      </p:ext>
    </p:extLst>
  </p:cSld>
  <p:clrMapOvr>
    <a:masterClrMapping/>
  </p:clrMapOvr>
  <p:transition advClick="0" advTm="30000">
    <p:wipe dir="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360</TotalTime>
  <Words>385</Words>
  <Application>Microsoft Office PowerPoint</Application>
  <PresentationFormat>Expunere pe ecran (4:3)</PresentationFormat>
  <Paragraphs>33</Paragraphs>
  <Slides>19</Slides>
  <Notes>0</Notes>
  <HiddenSlides>0</HiddenSlides>
  <MMClips>0</MMClips>
  <ScaleCrop>false</ScaleCrop>
  <HeadingPairs>
    <vt:vector size="4" baseType="variant">
      <vt:variant>
        <vt:lpstr>Temă</vt:lpstr>
      </vt:variant>
      <vt:variant>
        <vt:i4>1</vt:i4>
      </vt:variant>
      <vt:variant>
        <vt:lpstr>Titluri diapozitive</vt:lpstr>
      </vt:variant>
      <vt:variant>
        <vt:i4>19</vt:i4>
      </vt:variant>
    </vt:vector>
  </HeadingPairs>
  <TitlesOfParts>
    <vt:vector size="20" baseType="lpstr">
      <vt:lpstr>Waveform</vt:lpstr>
      <vt:lpstr>    ’’Da, poţi reuşi!’’  Proiectul privind Învățământul Secundar (Rose) Schema de Granduri pentru Licee   Valoare grant: 507 237 lei  Perioada: 13 oct. 2020- 12 oct. 2022</vt:lpstr>
      <vt:lpstr> Ce face ROSE pentru elevi:  </vt:lpstr>
      <vt:lpstr>Obiective specifice finale</vt:lpstr>
      <vt:lpstr>Beneficiari direcți ai proiectului</vt:lpstr>
      <vt:lpstr> I. ACTIVITĂȚI PEDAGOGICE ȘI DE SPRIJIN-ACTIVITĂȚI DE REMEDIERE ȘI CONSILIERE  </vt:lpstr>
      <vt:lpstr> II. ACTIVITĂȚI EXTRACURRICULARE  </vt:lpstr>
      <vt:lpstr> III. ACTIVITĂȚI DE DOTARE   </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Proiectul privind Învățământul Secundar (Rose) Schema de Granduri pentru Licee Beneficiar Liceul Tehnologic Meserii și Servicii Titlul subproiectului ’’Da, poţi reusi!’’ Acord de grant Nr.899/SGL/R III/ 13.10.2020</dc:title>
  <dc:creator>User</dc:creator>
  <cp:lastModifiedBy>User</cp:lastModifiedBy>
  <cp:revision>40</cp:revision>
  <dcterms:created xsi:type="dcterms:W3CDTF">2022-03-07T09:54:50Z</dcterms:created>
  <dcterms:modified xsi:type="dcterms:W3CDTF">2022-07-22T06:35:41Z</dcterms:modified>
</cp:coreProperties>
</file>